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22508210" cy="12660630"/>
  <p:notesSz cx="12660630" cy="22508210"/>
  <p:custDataLst>
    <p:tags r:id="rId2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27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5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17.jpeg"/><Relationship Id="rId3" Type="http://schemas.openxmlformats.org/officeDocument/2006/relationships/tags" Target="../tags/tag15.xml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9.jpeg"/><Relationship Id="rId4" Type="http://schemas.openxmlformats.org/officeDocument/2006/relationships/tags" Target="../tags/tag18.xm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5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5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409" y="-14068"/>
            <a:ext cx="11422966" cy="126890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146129" y="11338560"/>
            <a:ext cx="2500440" cy="50643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Subject content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20285613" y="10888394"/>
            <a:ext cx="1419377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SHARE TOPIC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815926" y="4360985"/>
            <a:ext cx="9425354" cy="464233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82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《三体》名著推荐</a:t>
            </a:r>
            <a:endParaRPr lang="en-US" sz="8200" dirty="0"/>
          </a:p>
        </p:txBody>
      </p:sp>
      <p:sp>
        <p:nvSpPr>
          <p:cNvPr id="6" name="Text 3"/>
          <p:cNvSpPr/>
          <p:nvPr/>
        </p:nvSpPr>
        <p:spPr>
          <a:xfrm>
            <a:off x="815926" y="815926"/>
            <a:ext cx="1586839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汇报人：博小思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8721969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0" y="1012874"/>
            <a:ext cx="98474" cy="1097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62978" y="3544472"/>
            <a:ext cx="11535508" cy="557080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《三体》中，人物似乎很扁平，但却令人印象极为深刻</a:t>
            </a:r>
            <a:endParaRPr lang="en-US" sz="36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36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比如程心，章北海。</a:t>
            </a:r>
            <a:endParaRPr lang="en-US" sz="36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endParaRPr lang="en-US" sz="36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36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在宏大叙事中，程心、章北海之类扁平的人物，却有着一种普遍代表性，比如章北海代表军人，程心代表圣母</a:t>
            </a:r>
            <a:endParaRPr lang="en-US" sz="36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endParaRPr lang="en-US" sz="36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36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正是这种普遍代表性，才使得在宇宙尺度下，这些人物有着极强的感染力（代入感），有着人类社会以某种集体为单位，对抗宇宙级困境的对撞感、力量感、冲突感。</a:t>
            </a:r>
            <a:endParaRPr lang="en-US" sz="36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241280" y="907366"/>
            <a:ext cx="2734765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人物塑造</a:t>
            </a:r>
            <a:endParaRPr lang="en-US" sz="3600" dirty="0"/>
          </a:p>
        </p:txBody>
      </p:sp>
      <p:sp>
        <p:nvSpPr>
          <p:cNvPr id="8" name="Text 2"/>
          <p:cNvSpPr/>
          <p:nvPr>
            <p:custDataLst>
              <p:tags r:id="rId3"/>
            </p:custDataLst>
          </p:nvPr>
        </p:nvSpPr>
        <p:spPr>
          <a:xfrm>
            <a:off x="2090078" y="907610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02</a:t>
            </a:r>
            <a:endParaRPr lang="en-US" sz="72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9" name="Text 3"/>
          <p:cNvSpPr/>
          <p:nvPr>
            <p:custDataLst>
              <p:tags r:id="rId4"/>
            </p:custDataLst>
          </p:nvPr>
        </p:nvSpPr>
        <p:spPr>
          <a:xfrm>
            <a:off x="643918" y="2863020"/>
            <a:ext cx="4102141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作品分析</a:t>
            </a:r>
            <a:endParaRPr lang="en-US" sz="54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1619" y="-14068"/>
            <a:ext cx="12210757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8" y="1012874"/>
            <a:ext cx="98474" cy="1097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5926" y="4037428"/>
            <a:ext cx="8862646" cy="303862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0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科幻思想：小说将宇宙、科技、文明等元素巧妙地融入情节中，拓展了读者的思维空间。
意蕴深刻：三体问题反映了人类对未知世界的恐惧、对文明发展的思考，对于启示读者思考现实问题有一定意义。
人物塑造：小说中的角色形象栩栩如生，有较强的代表性，同时人物的交互也让小说增加了情感层面。</a:t>
            </a:r>
            <a:endParaRPr lang="en-US" sz="40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294228" y="907366"/>
            <a:ext cx="2734765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文学价值</a:t>
            </a:r>
            <a:endParaRPr lang="en-US" sz="3600" dirty="0"/>
          </a:p>
        </p:txBody>
      </p:sp>
      <p:sp>
        <p:nvSpPr>
          <p:cNvPr id="8" name="Text 2"/>
          <p:cNvSpPr/>
          <p:nvPr>
            <p:custDataLst>
              <p:tags r:id="rId3"/>
            </p:custDataLst>
          </p:nvPr>
        </p:nvSpPr>
        <p:spPr>
          <a:xfrm>
            <a:off x="19089663" y="907610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02</a:t>
            </a:r>
            <a:endParaRPr lang="en-US" sz="72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9" name="Text 3"/>
          <p:cNvSpPr/>
          <p:nvPr>
            <p:custDataLst>
              <p:tags r:id="rId4"/>
            </p:custDataLst>
          </p:nvPr>
        </p:nvSpPr>
        <p:spPr>
          <a:xfrm>
            <a:off x="17643503" y="2863020"/>
            <a:ext cx="4102141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作品分析</a:t>
            </a:r>
            <a:endParaRPr lang="en-US" sz="54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792050" y="815926"/>
            <a:ext cx="911588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项目名称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815926" y="815926"/>
            <a:ext cx="510940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2023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0649243" y="460013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2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03</a:t>
            </a:r>
            <a:endParaRPr lang="en-US" sz="7200" dirty="0"/>
          </a:p>
        </p:txBody>
      </p:sp>
      <p:sp>
        <p:nvSpPr>
          <p:cNvPr id="7" name="Text 3"/>
          <p:cNvSpPr/>
          <p:nvPr/>
        </p:nvSpPr>
        <p:spPr>
          <a:xfrm>
            <a:off x="7339396" y="6555545"/>
            <a:ext cx="7829518" cy="151931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造成的影响&amp;评价</a:t>
            </a:r>
            <a:endParaRPr 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8721969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0" y="1012874"/>
            <a:ext cx="98474" cy="1097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05473" y="2763422"/>
            <a:ext cx="11535508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赢得了雨果奖，成为首部获此殊荣的中文科幻小说。
网络上掀起阅读热潮，多次引起重印。
几乎全球所有电子书平台上线，备受欢迎，销量突破百万。
被翻译成多种语言，包括英语、法语、西班牙语、韩语、日语等。</a:t>
            </a: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241280" y="907366"/>
            <a:ext cx="2734765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4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全球反响</a:t>
            </a:r>
            <a:endParaRPr lang="en-US" sz="4400" b="1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56775" y="5265420"/>
            <a:ext cx="11184255" cy="5382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2"/>
          <p:cNvSpPr/>
          <p:nvPr>
            <p:custDataLst>
              <p:tags r:id="rId5"/>
            </p:custDataLst>
          </p:nvPr>
        </p:nvSpPr>
        <p:spPr>
          <a:xfrm>
            <a:off x="3563913" y="73806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03</a:t>
            </a:r>
            <a:endParaRPr lang="en-US" sz="72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9" name="Text 3"/>
          <p:cNvSpPr/>
          <p:nvPr>
            <p:custDataLst>
              <p:tags r:id="rId6"/>
            </p:custDataLst>
          </p:nvPr>
        </p:nvSpPr>
        <p:spPr>
          <a:xfrm>
            <a:off x="254066" y="2693475"/>
            <a:ext cx="7829518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造成的影响&amp;评价</a:t>
            </a:r>
            <a:endParaRPr lang="en-US" sz="54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13970"/>
            <a:ext cx="22536150" cy="43751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" y="-224790"/>
            <a:ext cx="22536150" cy="458533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8" y="1012874"/>
            <a:ext cx="98474" cy="109728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42085" y="6330315"/>
            <a:ext cx="10999470" cy="151955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广泛影响：被誉为中国科幻“巅峰之作”，受到了广泛的关注和讨论。
文化交流：被翻译成多种语言，被全球各地读者喜爱，成为中外文化交流的桥梁。
思想深刻：用科幻的方式探讨真实的社会问题，引发了人们对生命、文明、宇宙等思考。</a:t>
            </a:r>
            <a:endParaRPr lang="en-US" sz="36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294228" y="907366"/>
            <a:ext cx="2734765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读者评价</a:t>
            </a:r>
            <a:endParaRPr lang="en-US" sz="3600" dirty="0"/>
          </a:p>
        </p:txBody>
      </p:sp>
      <p:sp>
        <p:nvSpPr>
          <p:cNvPr id="8" name="Text 3"/>
          <p:cNvSpPr/>
          <p:nvPr/>
        </p:nvSpPr>
        <p:spPr>
          <a:xfrm>
            <a:off x="1294228" y="1814732"/>
            <a:ext cx="1361755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这里是副标题</a:t>
            </a:r>
            <a:endParaRPr lang="en-US" sz="1200" dirty="0"/>
          </a:p>
        </p:txBody>
      </p:sp>
      <p:pic>
        <p:nvPicPr>
          <p:cNvPr id="101" name="图片 100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247370" y="4044950"/>
            <a:ext cx="8340725" cy="6090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2"/>
          <p:cNvSpPr/>
          <p:nvPr>
            <p:custDataLst>
              <p:tags r:id="rId6"/>
            </p:custDataLst>
          </p:nvPr>
        </p:nvSpPr>
        <p:spPr>
          <a:xfrm>
            <a:off x="17305948" y="73806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bg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03</a:t>
            </a:r>
            <a:endParaRPr lang="en-US" sz="7200" b="1" dirty="0">
              <a:solidFill>
                <a:schemeClr val="bg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10" name="Text 3"/>
          <p:cNvSpPr/>
          <p:nvPr>
            <p:custDataLst>
              <p:tags r:id="rId7"/>
            </p:custDataLst>
          </p:nvPr>
        </p:nvSpPr>
        <p:spPr>
          <a:xfrm>
            <a:off x="13996101" y="2693475"/>
            <a:ext cx="7829518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造成的影响&amp;评价</a:t>
            </a:r>
            <a:endParaRPr lang="en-US" sz="5400" b="1" dirty="0">
              <a:solidFill>
                <a:schemeClr val="bg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792050" y="815926"/>
            <a:ext cx="911588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项目名称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815926" y="815926"/>
            <a:ext cx="510940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2023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0649243" y="460013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2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04</a:t>
            </a:r>
            <a:endParaRPr lang="en-US" sz="7200" dirty="0"/>
          </a:p>
        </p:txBody>
      </p:sp>
      <p:sp>
        <p:nvSpPr>
          <p:cNvPr id="7" name="Text 3"/>
          <p:cNvSpPr/>
          <p:nvPr/>
        </p:nvSpPr>
        <p:spPr>
          <a:xfrm>
            <a:off x="8190210" y="6555545"/>
            <a:ext cx="6127889" cy="151931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适合人群推荐</a:t>
            </a:r>
            <a:endParaRPr 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22536444" cy="635859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-14068"/>
            <a:ext cx="22536444" cy="635859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8" y="1012874"/>
            <a:ext cx="98474" cy="109728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132330" y="7465695"/>
            <a:ext cx="18065115" cy="30384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震撼情节：高智商谋略、人类危局、不可避免的冲突，展现人类面对未知时的勇气和智慧
反思人性：从不同角度思考人的本质，反思人类历史、文化、宗教、性格、意识形态，为读者启示
精美文字：巨细靡遗描写，恰到好处的铺陈，体现严谨科学，令人陶醉
推崇科学：科学作为人类探索的本源，是创新和进步的驱动力，处处可见科学家的崇敬和赞美
中国科幻代表：翻译状况优秀，展示了中国文化和观念的独特性和多元性，值得珍藏</a:t>
            </a: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294228" y="907366"/>
            <a:ext cx="6111017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喜欢科幻题材的读者</a:t>
            </a:r>
            <a:endParaRPr lang="en-US" sz="3600" dirty="0"/>
          </a:p>
        </p:txBody>
      </p:sp>
      <p:sp>
        <p:nvSpPr>
          <p:cNvPr id="9" name="Text 2"/>
          <p:cNvSpPr/>
          <p:nvPr>
            <p:custDataLst>
              <p:tags r:id="rId4"/>
            </p:custDataLst>
          </p:nvPr>
        </p:nvSpPr>
        <p:spPr>
          <a:xfrm>
            <a:off x="18112398" y="907610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04</a:t>
            </a:r>
            <a:endParaRPr lang="en-US" sz="7200" dirty="0"/>
          </a:p>
        </p:txBody>
      </p:sp>
      <p:sp>
        <p:nvSpPr>
          <p:cNvPr id="10" name="Text 3"/>
          <p:cNvSpPr/>
          <p:nvPr>
            <p:custDataLst>
              <p:tags r:id="rId5"/>
            </p:custDataLst>
          </p:nvPr>
        </p:nvSpPr>
        <p:spPr>
          <a:xfrm>
            <a:off x="15653365" y="2863020"/>
            <a:ext cx="6127889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适合人群推荐</a:t>
            </a:r>
            <a:endParaRPr 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792050" y="815926"/>
            <a:ext cx="911588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项目名称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815926" y="815926"/>
            <a:ext cx="510940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2023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0649243" y="460013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2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05</a:t>
            </a:r>
            <a:endParaRPr lang="en-US" sz="7200" dirty="0"/>
          </a:p>
        </p:txBody>
      </p:sp>
      <p:sp>
        <p:nvSpPr>
          <p:cNvPr id="7" name="Text 3"/>
          <p:cNvSpPr/>
          <p:nvPr/>
        </p:nvSpPr>
        <p:spPr>
          <a:xfrm>
            <a:off x="8190210" y="6555545"/>
            <a:ext cx="6127889" cy="151931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其他作品推荐</a:t>
            </a:r>
            <a:endParaRPr 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1619" y="-14068"/>
            <a:ext cx="12210757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8" y="1012874"/>
            <a:ext cx="98474" cy="1097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5926" y="4037428"/>
            <a:ext cx="8862646" cy="354505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0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球状闪电：描写人类发现了一种巨大的球状闪电，然后发现它具有高超的智慧和技术，开始了一段宛如“魔鬼与天使的交锋”的故事。
超新星纪元：描述了地球被黑暗森林中的外星人盯上，人类唯有发展科技以抵御威胁。
流浪地球：未来太阳急剧衰变，人类研制出了“引擎”，带着地球开始了流浪的旅程，以躲避日渐膨胀的太阳。</a:t>
            </a:r>
            <a:endParaRPr lang="en-US" sz="40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294228" y="907366"/>
            <a:ext cx="5435766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作者其他作品推荐</a:t>
            </a:r>
            <a:endParaRPr lang="en-US" sz="3600" dirty="0"/>
          </a:p>
        </p:txBody>
      </p:sp>
      <p:sp>
        <p:nvSpPr>
          <p:cNvPr id="8" name="Text 2"/>
          <p:cNvSpPr/>
          <p:nvPr>
            <p:custDataLst>
              <p:tags r:id="rId3"/>
            </p:custDataLst>
          </p:nvPr>
        </p:nvSpPr>
        <p:spPr>
          <a:xfrm>
            <a:off x="18209553" y="907610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05</a:t>
            </a:r>
            <a:endParaRPr lang="en-US" sz="72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9" name="Text 3"/>
          <p:cNvSpPr/>
          <p:nvPr>
            <p:custDataLst>
              <p:tags r:id="rId4"/>
            </p:custDataLst>
          </p:nvPr>
        </p:nvSpPr>
        <p:spPr>
          <a:xfrm>
            <a:off x="15750520" y="2863020"/>
            <a:ext cx="6127889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其他作品推荐</a:t>
            </a:r>
            <a:endParaRPr lang="en-US" sz="54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1619" y="-14068"/>
            <a:ext cx="12210757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8" y="1012874"/>
            <a:ext cx="98474" cy="1097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5926" y="4037428"/>
            <a:ext cx="8862646" cy="303862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“三体”系列其他作品：与“三体”系列同属刘慈欣科幻体系，例如《球状闪电》等。
国内外经典科幻作品：探讨人类未来及外星文明问题，如《银河帝国》、《基地》等。
相关科学论文：理论基础类作品，如《黑洞与时间机器》、《虚拟现实技术》等。</a:t>
            </a:r>
            <a:endParaRPr lang="en-US" sz="44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294228" y="907366"/>
            <a:ext cx="6111017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类似主题的作品推荐</a:t>
            </a:r>
            <a:endParaRPr lang="en-US" sz="3600" dirty="0"/>
          </a:p>
        </p:txBody>
      </p:sp>
      <p:sp>
        <p:nvSpPr>
          <p:cNvPr id="8" name="Text 2"/>
          <p:cNvSpPr/>
          <p:nvPr>
            <p:custDataLst>
              <p:tags r:id="rId3"/>
            </p:custDataLst>
          </p:nvPr>
        </p:nvSpPr>
        <p:spPr>
          <a:xfrm>
            <a:off x="18209553" y="907610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05</a:t>
            </a:r>
            <a:endParaRPr lang="en-US" sz="72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9" name="Text 3"/>
          <p:cNvSpPr/>
          <p:nvPr>
            <p:custDataLst>
              <p:tags r:id="rId4"/>
            </p:custDataLst>
          </p:nvPr>
        </p:nvSpPr>
        <p:spPr>
          <a:xfrm>
            <a:off x="15750520" y="2863020"/>
            <a:ext cx="6127889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其他作品推荐</a:t>
            </a:r>
            <a:endParaRPr lang="en-US" sz="54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2400" y="4248443"/>
            <a:ext cx="2088771" cy="270099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1584FC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05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700739" y="4248443"/>
            <a:ext cx="2088771" cy="270099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1584FC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04</a:t>
            </a:r>
            <a:endParaRPr lang="en-US" sz="9600" dirty="0"/>
          </a:p>
        </p:txBody>
      </p:sp>
      <p:sp>
        <p:nvSpPr>
          <p:cNvPr id="4" name="Text 2"/>
          <p:cNvSpPr/>
          <p:nvPr/>
        </p:nvSpPr>
        <p:spPr>
          <a:xfrm>
            <a:off x="10199077" y="4248443"/>
            <a:ext cx="2088771" cy="270099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1584FC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03</a:t>
            </a:r>
            <a:endParaRPr lang="en-US" sz="9600" dirty="0"/>
          </a:p>
        </p:txBody>
      </p:sp>
      <p:sp>
        <p:nvSpPr>
          <p:cNvPr id="5" name="Text 3"/>
          <p:cNvSpPr/>
          <p:nvPr/>
        </p:nvSpPr>
        <p:spPr>
          <a:xfrm>
            <a:off x="5697415" y="4248443"/>
            <a:ext cx="2088771" cy="270099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1584FC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02</a:t>
            </a:r>
            <a:endParaRPr lang="en-US" sz="9600" dirty="0"/>
          </a:p>
        </p:txBody>
      </p:sp>
      <p:sp>
        <p:nvSpPr>
          <p:cNvPr id="6" name="Text 4"/>
          <p:cNvSpPr/>
          <p:nvPr/>
        </p:nvSpPr>
        <p:spPr>
          <a:xfrm>
            <a:off x="1195754" y="4248443"/>
            <a:ext cx="2088771" cy="270099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1584FC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01</a:t>
            </a:r>
            <a:endParaRPr lang="en-US" sz="9600" dirty="0"/>
          </a:p>
        </p:txBody>
      </p:sp>
      <p:sp>
        <p:nvSpPr>
          <p:cNvPr id="7" name="Text 5"/>
          <p:cNvSpPr/>
          <p:nvPr/>
        </p:nvSpPr>
        <p:spPr>
          <a:xfrm>
            <a:off x="20792050" y="815926"/>
            <a:ext cx="911588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项目名称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15926" y="1814732"/>
            <a:ext cx="1440302" cy="50643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Contents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15926" y="815926"/>
            <a:ext cx="1384264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目录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492369" y="6921304"/>
            <a:ext cx="3516923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作品概述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4994031" y="6921304"/>
            <a:ext cx="3516923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作品分析</a:t>
            </a:r>
            <a:endParaRPr lang="en-US" sz="3600" dirty="0"/>
          </a:p>
        </p:txBody>
      </p:sp>
      <p:sp>
        <p:nvSpPr>
          <p:cNvPr id="12" name="Text 10"/>
          <p:cNvSpPr/>
          <p:nvPr/>
        </p:nvSpPr>
        <p:spPr>
          <a:xfrm>
            <a:off x="9495692" y="6921304"/>
            <a:ext cx="3516923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造成的影响&amp;评价</a:t>
            </a:r>
            <a:endParaRPr lang="en-US" sz="3600" dirty="0"/>
          </a:p>
        </p:txBody>
      </p:sp>
      <p:sp>
        <p:nvSpPr>
          <p:cNvPr id="13" name="Text 11"/>
          <p:cNvSpPr/>
          <p:nvPr/>
        </p:nvSpPr>
        <p:spPr>
          <a:xfrm>
            <a:off x="13997354" y="6921304"/>
            <a:ext cx="3516923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适合人群推荐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18499016" y="6921304"/>
            <a:ext cx="3516923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其他作品推荐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6949440"/>
            <a:ext cx="22536444" cy="431878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49" y="9805181"/>
            <a:ext cx="19329010" cy="5627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03717" y="7737231"/>
            <a:ext cx="19300874" cy="23211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82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致谢</a:t>
            </a:r>
            <a:endParaRPr lang="en-US" sz="8200" dirty="0"/>
          </a:p>
        </p:txBody>
      </p:sp>
      <p:sp>
        <p:nvSpPr>
          <p:cNvPr id="6" name="Text 1"/>
          <p:cNvSpPr/>
          <p:nvPr/>
        </p:nvSpPr>
        <p:spPr>
          <a:xfrm>
            <a:off x="15148109" y="9931791"/>
            <a:ext cx="5756482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8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数据信息来源于网络，非常感谢
PPT制作人员：</a:t>
            </a:r>
            <a:r>
              <a:rPr lang="zh-CN" altLang="en-US" sz="18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李梓硕</a:t>
            </a:r>
            <a:r>
              <a:rPr lang="en-US" altLang="zh-CN" sz="18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&amp; </a:t>
            </a:r>
            <a:r>
              <a:rPr lang="en-US" sz="18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BoardMix AI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603717" y="9931791"/>
            <a:ext cx="2380246" cy="50643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汇报人：</a:t>
            </a:r>
            <a:r>
              <a:rPr lang="zh-CN" altLang="en-US" sz="18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李梓硕</a:t>
            </a:r>
            <a:endParaRPr lang="zh-CN" altLang="en-US" sz="18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792050" y="815926"/>
            <a:ext cx="911588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项目名称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815926" y="815926"/>
            <a:ext cx="510940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2023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0649243" y="460013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2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01</a:t>
            </a:r>
            <a:endParaRPr lang="en-US" sz="7200" dirty="0"/>
          </a:p>
        </p:txBody>
      </p:sp>
      <p:sp>
        <p:nvSpPr>
          <p:cNvPr id="7" name="Text 3"/>
          <p:cNvSpPr/>
          <p:nvPr/>
        </p:nvSpPr>
        <p:spPr>
          <a:xfrm>
            <a:off x="9203083" y="6555545"/>
            <a:ext cx="4102141" cy="151931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作品概述</a:t>
            </a:r>
            <a:endParaRPr 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1619" y="-14068"/>
            <a:ext cx="12210757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8" y="1012874"/>
            <a:ext cx="98474" cy="1097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5926" y="3978373"/>
            <a:ext cx="8862646" cy="303862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刘慈欣：中国科幻小说作家，曾获得雨果奖、银河奖等多个国际大奖。
代表作品：《三体》系列、《球状闪电》、《流浪地球》等。以科学与人文相融合的写作风格著称。
首位登上《纽约时报》畅销书榜单的华人科幻作家，对中国科幻小说发展和全球科幻文化交流做出杰出贡献。</a:t>
            </a:r>
            <a:endParaRPr lang="en-US" sz="36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294228" y="907366"/>
            <a:ext cx="2734765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作者简介</a:t>
            </a:r>
            <a:endParaRPr lang="en-US" sz="3600" dirty="0"/>
          </a:p>
        </p:txBody>
      </p:sp>
      <p:sp>
        <p:nvSpPr>
          <p:cNvPr id="8" name="Text 2"/>
          <p:cNvSpPr/>
          <p:nvPr>
            <p:custDataLst>
              <p:tags r:id="rId3"/>
            </p:custDataLst>
          </p:nvPr>
        </p:nvSpPr>
        <p:spPr>
          <a:xfrm>
            <a:off x="18906148" y="47898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01</a:t>
            </a:r>
            <a:endParaRPr lang="en-US" sz="72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9" name="Text 3"/>
          <p:cNvSpPr/>
          <p:nvPr>
            <p:custDataLst>
              <p:tags r:id="rId4"/>
            </p:custDataLst>
          </p:nvPr>
        </p:nvSpPr>
        <p:spPr>
          <a:xfrm>
            <a:off x="17459988" y="2434395"/>
            <a:ext cx="4102141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作品概述</a:t>
            </a:r>
            <a:endParaRPr lang="en-US" sz="54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13970"/>
            <a:ext cx="22536150" cy="45821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" y="-13970"/>
            <a:ext cx="22536150" cy="45821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8" y="1012874"/>
            <a:ext cx="98474" cy="109728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40510" y="6696075"/>
            <a:ext cx="20315555" cy="1992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-《三体》是刘慈欣的科幻小说，获得了雨果奖最佳长篇小说。
- 小说以一颗外星文明行星</a:t>
            </a:r>
            <a:r>
              <a:rPr lang="zh-CN" altLang="en-US" sz="4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三体</a:t>
            </a:r>
            <a:r>
              <a:rPr lang="en-US" sz="4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的命运为主线，贯穿时间跨度和空间</a:t>
            </a:r>
            <a:r>
              <a:rPr lang="zh-CN" altLang="en-US" sz="4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维</a:t>
            </a:r>
            <a:r>
              <a:rPr lang="en-US" sz="4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度。</a:t>
            </a:r>
            <a:endParaRPr lang="en-US" sz="4400" dirty="0"/>
          </a:p>
          <a:p>
            <a:pPr marL="0" indent="0" algn="l">
              <a:buNone/>
            </a:pPr>
            <a:r>
              <a:rPr lang="en-US" sz="4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-作品探讨了科学技术、人类文明、宇宙生命等主题，具有强烈的思想性。</a:t>
            </a:r>
            <a:endParaRPr lang="en-US" sz="44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294228" y="907366"/>
            <a:ext cx="2734765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内容简介</a:t>
            </a:r>
            <a:endParaRPr lang="en-US" sz="3600" dirty="0"/>
          </a:p>
        </p:txBody>
      </p:sp>
      <p:sp>
        <p:nvSpPr>
          <p:cNvPr id="9" name="Text 2"/>
          <p:cNvSpPr/>
          <p:nvPr>
            <p:custDataLst>
              <p:tags r:id="rId4"/>
            </p:custDataLst>
          </p:nvPr>
        </p:nvSpPr>
        <p:spPr>
          <a:xfrm>
            <a:off x="18906148" y="47898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bg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01</a:t>
            </a:r>
            <a:endParaRPr lang="en-US" sz="7200" b="1" dirty="0">
              <a:solidFill>
                <a:schemeClr val="bg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10" name="Text 3"/>
          <p:cNvSpPr/>
          <p:nvPr>
            <p:custDataLst>
              <p:tags r:id="rId5"/>
            </p:custDataLst>
          </p:nvPr>
        </p:nvSpPr>
        <p:spPr>
          <a:xfrm>
            <a:off x="17459988" y="2434395"/>
            <a:ext cx="4102141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作品概述</a:t>
            </a:r>
            <a:endParaRPr lang="en-US" sz="5400" b="1" dirty="0">
              <a:solidFill>
                <a:schemeClr val="bg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858" y="3390314"/>
            <a:ext cx="7765366" cy="77653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705" y="9244583"/>
            <a:ext cx="980238" cy="98023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616" y="6220173"/>
            <a:ext cx="980238" cy="98023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508" y="3251890"/>
            <a:ext cx="980238" cy="9802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68" y="1012874"/>
            <a:ext cx="98474" cy="109728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294228" y="907366"/>
            <a:ext cx="2734765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阅读体验</a:t>
            </a:r>
            <a:endParaRPr lang="en-US" sz="3600" dirty="0"/>
          </a:p>
        </p:txBody>
      </p:sp>
      <p:sp>
        <p:nvSpPr>
          <p:cNvPr id="8" name="Text 1"/>
          <p:cNvSpPr/>
          <p:nvPr/>
        </p:nvSpPr>
        <p:spPr>
          <a:xfrm>
            <a:off x="9467850" y="3235325"/>
            <a:ext cx="8228330" cy="7594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400" b="1" dirty="0">
                <a:solidFill>
                  <a:srgbClr val="1584FC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充满想象力的科幻世界</a:t>
            </a:r>
            <a:endParaRPr lang="en-US" sz="4400" b="1" dirty="0">
              <a:solidFill>
                <a:srgbClr val="1584FC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9" name="Text 2"/>
          <p:cNvSpPr/>
          <p:nvPr/>
        </p:nvSpPr>
        <p:spPr>
          <a:xfrm>
            <a:off x="9467557" y="4149969"/>
            <a:ext cx="10494498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《三体》通过细致入微的描绘，刻画出一个充满想象力、绚烂多彩的科幻世界，让读者仿佛置身于那个神奇的世界之中。</a:t>
            </a:r>
            <a:endParaRPr lang="en-US" sz="3200" dirty="0">
              <a:solidFill>
                <a:srgbClr val="666666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10944860" y="6259830"/>
            <a:ext cx="5614035" cy="7594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400" b="1" dirty="0">
                <a:solidFill>
                  <a:srgbClr val="1584FC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强烈的情感共鸣</a:t>
            </a:r>
            <a:endParaRPr lang="en-US" sz="4400" b="1" dirty="0">
              <a:solidFill>
                <a:srgbClr val="1584FC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10944665" y="7174523"/>
            <a:ext cx="10494498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小说将人性的善恶与宇宙冷酷的残忍碰撞在了一起，对于每一个人，都会在阅读中深刻感受到人性、生命的可贵和珍视。</a:t>
            </a:r>
            <a:endParaRPr lang="en-US" sz="3200" dirty="0">
              <a:solidFill>
                <a:srgbClr val="666666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10339705" y="9256395"/>
            <a:ext cx="5877560" cy="7594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400" b="1" dirty="0">
                <a:solidFill>
                  <a:srgbClr val="1584FC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情节跌宕起伏</a:t>
            </a:r>
            <a:endParaRPr lang="en-US" sz="4400" b="1" dirty="0">
              <a:solidFill>
                <a:srgbClr val="1584FC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0339754" y="10170942"/>
            <a:ext cx="10494498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dirty="0">
                <a:solidFill>
                  <a:srgbClr val="666666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小说的故事情节十分复杂，充满悬念和戏剧性，节奏紧凑，读者很难停下来，让人过足了瘾。</a:t>
            </a:r>
            <a:endParaRPr lang="en-US" sz="3200" dirty="0">
              <a:solidFill>
                <a:srgbClr val="666666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21" name="Text 2"/>
          <p:cNvSpPr/>
          <p:nvPr>
            <p:custDataLst>
              <p:tags r:id="rId6"/>
            </p:custDataLst>
          </p:nvPr>
        </p:nvSpPr>
        <p:spPr>
          <a:xfrm>
            <a:off x="18906148" y="47898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01</a:t>
            </a:r>
            <a:endParaRPr lang="en-US" sz="72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22" name="Text 3"/>
          <p:cNvSpPr/>
          <p:nvPr>
            <p:custDataLst>
              <p:tags r:id="rId7"/>
            </p:custDataLst>
          </p:nvPr>
        </p:nvSpPr>
        <p:spPr>
          <a:xfrm>
            <a:off x="17459988" y="2434395"/>
            <a:ext cx="4102141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作品概述</a:t>
            </a:r>
            <a:endParaRPr lang="en-US" sz="54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-14068"/>
            <a:ext cx="22536444" cy="126890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792050" y="815926"/>
            <a:ext cx="911588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项目名称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815926" y="815926"/>
            <a:ext cx="510940" cy="3376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2023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0649243" y="4600135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72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02</a:t>
            </a:r>
            <a:endParaRPr lang="en-US" sz="7200" dirty="0"/>
          </a:p>
        </p:txBody>
      </p:sp>
      <p:sp>
        <p:nvSpPr>
          <p:cNvPr id="7" name="Text 3"/>
          <p:cNvSpPr/>
          <p:nvPr/>
        </p:nvSpPr>
        <p:spPr>
          <a:xfrm>
            <a:off x="9203083" y="6555545"/>
            <a:ext cx="4102141" cy="151931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作品分析</a:t>
            </a:r>
            <a:endParaRPr 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8721969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0" y="1012874"/>
            <a:ext cx="98474" cy="1097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62978" y="6020972"/>
            <a:ext cx="11535508" cy="20257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0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人性的复杂性：《三体》中描绘了人性的善与恶、矛盾与冲突。小说中的人物面临着道德困境和伦理决策，展现了人类内心的多面性。</a:t>
            </a:r>
            <a:endParaRPr lang="en-US" sz="40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endParaRPr lang="en-US" sz="40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40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科技的力量：小说强调了科技对人类命运的重要影响。科技不仅可以改变人类社会，提供进步和福祉，还可能成为破坏力量，带来巨大的灾难。</a:t>
            </a:r>
            <a:endParaRPr lang="en-US" sz="40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endParaRPr lang="en-US" sz="40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40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对未知事物的探索：《三体》中探索了宇宙和人类本质这两个未知领域。小说描绘了人类对宇宙的无尽好奇和不断探索的精神，同时也表达了人类永远无法完全掌握的现实。</a:t>
            </a:r>
            <a:endParaRPr lang="en-US" sz="40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241280" y="907366"/>
            <a:ext cx="2734765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主题思想</a:t>
            </a:r>
            <a:endParaRPr lang="en-US" sz="3600" dirty="0"/>
          </a:p>
        </p:txBody>
      </p:sp>
      <p:sp>
        <p:nvSpPr>
          <p:cNvPr id="8" name="Text 2"/>
          <p:cNvSpPr/>
          <p:nvPr>
            <p:custDataLst>
              <p:tags r:id="rId3"/>
            </p:custDataLst>
          </p:nvPr>
        </p:nvSpPr>
        <p:spPr>
          <a:xfrm>
            <a:off x="2090078" y="907610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02</a:t>
            </a:r>
            <a:endParaRPr lang="en-US" sz="72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9" name="Text 3"/>
          <p:cNvSpPr/>
          <p:nvPr>
            <p:custDataLst>
              <p:tags r:id="rId4"/>
            </p:custDataLst>
          </p:nvPr>
        </p:nvSpPr>
        <p:spPr>
          <a:xfrm>
            <a:off x="643918" y="2863020"/>
            <a:ext cx="4102141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作品分析</a:t>
            </a:r>
            <a:endParaRPr lang="en-US" sz="54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68" y="-14068"/>
            <a:ext cx="8721969" cy="126890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0" y="1012874"/>
            <a:ext cx="98474" cy="1097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758555" y="5043805"/>
            <a:ext cx="12539980" cy="354520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《三体》这部小说的重要特点：</a:t>
            </a: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1. 时间跨度巨大：《三体》跨越了数十年的时间，描绘了人类历史的变迁及未来的进程。</a:t>
            </a: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2. 空间跨度广阔：小说中既有宏大的太空航行场景，也有细致的地球社会场景，呈现了独特的双重叙事。</a:t>
            </a: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3. 多视角叙事：小说采用多个主要人物视角展开叙事，使整个故事更加丰富。</a:t>
            </a: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4. 异媒体叙事：小说穿插了科学论文、历史文章和小说，增强了故事的可信度和沉浸感。</a:t>
            </a: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5. 双线叙事：小说同时运用线性叙事和非线性插叙，呈现出两个故事线索，并行展开，增加了故事的复杂度和深度。</a:t>
            </a: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这些元素共同构成了《三体》这部小说的独特魅力，使其成为一部具有很高艺术价值和思想价值的作品。</a:t>
            </a:r>
            <a:endParaRPr lang="en-US" sz="3200" dirty="0">
              <a:solidFill>
                <a:srgbClr val="000000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241280" y="907366"/>
            <a:ext cx="2734765" cy="10128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叙事结构</a:t>
            </a:r>
            <a:endParaRPr lang="en-US" sz="3600" dirty="0"/>
          </a:p>
        </p:txBody>
      </p:sp>
      <p:sp>
        <p:nvSpPr>
          <p:cNvPr id="8" name="Text 2"/>
          <p:cNvSpPr/>
          <p:nvPr>
            <p:custDataLst>
              <p:tags r:id="rId3"/>
            </p:custDataLst>
          </p:nvPr>
        </p:nvSpPr>
        <p:spPr>
          <a:xfrm>
            <a:off x="2090078" y="907610"/>
            <a:ext cx="1566577" cy="2025748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72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02</a:t>
            </a:r>
            <a:endParaRPr lang="en-US" sz="72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  <p:sp>
        <p:nvSpPr>
          <p:cNvPr id="9" name="Text 3"/>
          <p:cNvSpPr/>
          <p:nvPr>
            <p:custDataLst>
              <p:tags r:id="rId4"/>
            </p:custDataLst>
          </p:nvPr>
        </p:nvSpPr>
        <p:spPr>
          <a:xfrm>
            <a:off x="643918" y="2863020"/>
            <a:ext cx="4102141" cy="1519311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作品分析</a:t>
            </a:r>
            <a:endParaRPr lang="en-US" sz="5400" b="1" dirty="0">
              <a:solidFill>
                <a:schemeClr val="tx1"/>
              </a:solidFill>
              <a:latin typeface="Source Han Sans CN" pitchFamily="34" charset="0"/>
              <a:ea typeface="Source Han Sans CN" pitchFamily="34" charset="-122"/>
              <a:cs typeface="Source Han Sans CN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PP_MARK_KEY" val="cf215824-2ce9-4fe7-85b1-b9c4aaa12be5"/>
  <p:tag name="COMMONDATA" val="eyJoZGlkIjoiYmM4NjZhNjdiNzViNDcyNjBhZWY5Mzk1ODlhOGYwMGU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2195</Words>
  <Application>WPS 演示</Application>
  <PresentationFormat>On-screen Show (16:9)</PresentationFormat>
  <Paragraphs>206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Source Han Sans CN</vt:lpstr>
      <vt:lpstr>Segoe Print</vt:lpstr>
      <vt:lpstr>Source Han Sans CN</vt:lpstr>
      <vt:lpstr>Source Han Sans CN</vt:lpstr>
      <vt:lpstr>Calibri</vt:lpstr>
      <vt:lpstr>微软雅黑</vt:lpstr>
      <vt:lpstr>Arial Unicode MS</vt:lpstr>
      <vt:lpstr>等线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Administrator</cp:lastModifiedBy>
  <cp:revision>2</cp:revision>
  <dcterms:created xsi:type="dcterms:W3CDTF">2023-09-03T03:03:00Z</dcterms:created>
  <dcterms:modified xsi:type="dcterms:W3CDTF">2023-09-03T04:02:55Z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6C6C55E6CA5A49D1BD362B1D64A053C3_12</vt:lpwstr>
  </property>
  <property fmtid="{D5CDD505-2E9C-101B-9397-08002B2CF9AE}" pid="3" name="KSOProductBuildVer">
    <vt:lpwstr>2052-11.1.0.14036</vt:lpwstr>
  </property>
</Properties>
</file>